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96" r:id="rId2"/>
    <p:sldId id="259" r:id="rId3"/>
    <p:sldId id="297" r:id="rId4"/>
    <p:sldId id="263" r:id="rId5"/>
    <p:sldId id="291" r:id="rId6"/>
    <p:sldId id="256" r:id="rId7"/>
    <p:sldId id="268" r:id="rId8"/>
    <p:sldId id="298" r:id="rId9"/>
    <p:sldId id="258" r:id="rId10"/>
    <p:sldId id="288" r:id="rId11"/>
    <p:sldId id="257" r:id="rId12"/>
    <p:sldId id="293" r:id="rId13"/>
    <p:sldId id="292" r:id="rId14"/>
    <p:sldId id="299" r:id="rId15"/>
    <p:sldId id="266" r:id="rId16"/>
    <p:sldId id="282" r:id="rId17"/>
    <p:sldId id="269" r:id="rId18"/>
    <p:sldId id="261" r:id="rId19"/>
    <p:sldId id="272" r:id="rId20"/>
    <p:sldId id="265" r:id="rId21"/>
    <p:sldId id="270" r:id="rId22"/>
    <p:sldId id="262" r:id="rId23"/>
    <p:sldId id="277" r:id="rId24"/>
    <p:sldId id="279" r:id="rId25"/>
    <p:sldId id="289" r:id="rId26"/>
    <p:sldId id="302" r:id="rId27"/>
    <p:sldId id="276" r:id="rId28"/>
    <p:sldId id="300" r:id="rId29"/>
    <p:sldId id="287" r:id="rId30"/>
    <p:sldId id="284" r:id="rId31"/>
    <p:sldId id="285" r:id="rId32"/>
    <p:sldId id="286" r:id="rId33"/>
    <p:sldId id="301" r:id="rId34"/>
    <p:sldId id="275" r:id="rId35"/>
    <p:sldId id="271" r:id="rId36"/>
    <p:sldId id="260" r:id="rId37"/>
    <p:sldId id="283" r:id="rId38"/>
    <p:sldId id="280" r:id="rId39"/>
    <p:sldId id="294" r:id="rId40"/>
    <p:sldId id="295" r:id="rId41"/>
    <p:sldId id="290" r:id="rId42"/>
    <p:sldId id="267" r:id="rId43"/>
    <p:sldId id="281" r:id="rId44"/>
    <p:sldId id="303" r:id="rId45"/>
  </p:sldIdLst>
  <p:sldSz cx="9144000" cy="6858000" type="screen4x3"/>
  <p:notesSz cx="6815138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4" autoAdjust="0"/>
    <p:restoredTop sz="94660"/>
  </p:normalViewPr>
  <p:slideViewPr>
    <p:cSldViewPr>
      <p:cViewPr varScale="1">
        <p:scale>
          <a:sx n="83" d="100"/>
          <a:sy n="83" d="100"/>
        </p:scale>
        <p:origin x="-14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E5489-37A0-4FD2-89F2-94B5A920B6FB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956"/>
            <a:ext cx="545211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8185"/>
            <a:ext cx="2953226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1D3B0-0C28-443D-A710-2A728915CC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1D3B0-0C28-443D-A710-2A728915CCE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87DDC-853D-4BC6-B32C-ACDE9145DFE1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FE3B-3EA3-4FD5-AD08-4F5AF38D81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maptver.narod.ru/1/253.html" TargetMode="External"/><Relationship Id="rId2" Type="http://schemas.openxmlformats.org/officeDocument/2006/relationships/hyperlink" Target="http://www.rusprofile.ru/id/382876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1\Documents\фото\527.JPG"/>
          <p:cNvPicPr>
            <a:picLocks noChangeAspect="1" noChangeArrowheads="1"/>
          </p:cNvPicPr>
          <p:nvPr/>
        </p:nvPicPr>
        <p:blipFill>
          <a:blip r:embed="rId2" cstate="email">
            <a:lum bright="40000" contrast="-20000"/>
          </a:blip>
          <a:srcRect/>
          <a:stretch>
            <a:fillRect/>
          </a:stretch>
        </p:blipFill>
        <p:spPr bwMode="auto">
          <a:xfrm>
            <a:off x="0" y="20907"/>
            <a:ext cx="9144000" cy="683709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332657"/>
            <a:ext cx="828092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МОУ «Королевщинская СОШ»</a:t>
            </a:r>
          </a:p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Российская Федерация </a:t>
            </a:r>
          </a:p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Тверская область </a:t>
            </a:r>
            <a:r>
              <a:rPr lang="ru-RU" sz="2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Жарковски</a:t>
            </a: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  п. Новоселки</a:t>
            </a:r>
          </a:p>
          <a:p>
            <a:pPr algn="ctr"/>
            <a:endParaRPr lang="ru-RU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Эколого-краеведческий путеводитель</a:t>
            </a:r>
          </a:p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«Моя малая родина</a:t>
            </a:r>
            <a:r>
              <a:rPr lang="en-US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деревня </a:t>
            </a:r>
            <a:r>
              <a:rPr lang="ru-RU" sz="2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Королевщина</a:t>
            </a: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Автор: </a:t>
            </a:r>
            <a:r>
              <a:rPr lang="ru-RU" sz="2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Хритоненкова</a:t>
            </a: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Кристина </a:t>
            </a:r>
          </a:p>
          <a:p>
            <a:pPr algn="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Михайловна, 5 класс</a:t>
            </a:r>
          </a:p>
          <a:p>
            <a:pPr algn="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Руководитель: учитель географии </a:t>
            </a:r>
          </a:p>
          <a:p>
            <a:pPr algn="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Иванова Светлана Эдуардовна</a:t>
            </a:r>
          </a:p>
          <a:p>
            <a:pPr algn="ctr"/>
            <a:endParaRPr lang="ru-RU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2024 год</a:t>
            </a:r>
          </a:p>
          <a:p>
            <a:pPr algn="ctr"/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2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раеведение\x_003725b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5661248"/>
            <a:ext cx="6145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Елово-сосновый лес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1\Documents\фото\37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548680"/>
            <a:ext cx="4752528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Деревня </a:t>
            </a:r>
            <a:r>
              <a:rPr lang="ru-RU" sz="2000" dirty="0" err="1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расположена на </a:t>
            </a:r>
            <a:endParaRPr lang="ru-RU" sz="2000" dirty="0"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реке Межа, в 25 км. от ее впадения</a:t>
            </a:r>
            <a:endParaRPr lang="ru-RU" sz="2000" dirty="0"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Западную Двину </a:t>
            </a:r>
            <a:r>
              <a:rPr lang="ru-RU" sz="2000" dirty="0">
                <a:latin typeface="Monotype Corsiva" pitchFamily="66" charset="0"/>
              </a:rPr>
              <a:t> и в 45 километрах от районного центра п. Жарковский. Вокруг нее расположены хвойные и лиственные леса, в которых водятся различные звери и птицы: медведи, волки, лисы, зайцы, кабаны, </a:t>
            </a:r>
            <a:r>
              <a:rPr lang="ru-RU" sz="2000" dirty="0" err="1">
                <a:latin typeface="Monotype Corsiva" pitchFamily="66" charset="0"/>
              </a:rPr>
              <a:t>лоси,рябчики</a:t>
            </a:r>
            <a:r>
              <a:rPr lang="ru-RU" sz="2000" dirty="0">
                <a:latin typeface="Monotype Corsiva" pitchFamily="66" charset="0"/>
              </a:rPr>
              <a:t>, глухари и др. Название реки происходит, вероятно, из </a:t>
            </a:r>
            <a:r>
              <a:rPr lang="ru-RU" sz="2000" dirty="0" err="1">
                <a:latin typeface="Monotype Corsiva" pitchFamily="66" charset="0"/>
              </a:rPr>
              <a:t>древнебалтского</a:t>
            </a:r>
            <a:r>
              <a:rPr lang="ru-RU" sz="2000" dirty="0">
                <a:latin typeface="Monotype Corsiva" pitchFamily="66" charset="0"/>
              </a:rPr>
              <a:t> "</a:t>
            </a:r>
            <a:r>
              <a:rPr lang="ru-RU" sz="2000" dirty="0" err="1">
                <a:latin typeface="Monotype Corsiva" pitchFamily="66" charset="0"/>
              </a:rPr>
              <a:t>мяжс</a:t>
            </a:r>
            <a:r>
              <a:rPr lang="ru-RU" sz="2000" dirty="0">
                <a:latin typeface="Monotype Corsiva" pitchFamily="66" charset="0"/>
              </a:rPr>
              <a:t>" (лес).</a:t>
            </a: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Наша местность долгое время входила в состав Великого Княжества Литовского  и Речи </a:t>
            </a:r>
            <a:r>
              <a:rPr lang="ru-RU" sz="2000" dirty="0" err="1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Посполитой</a:t>
            </a: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и была ареной ожесточенных столкновений между русскими и поляками. </a:t>
            </a:r>
            <a:endParaRPr lang="ru-RU" sz="2000" dirty="0"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краев проект\7276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404664"/>
            <a:ext cx="6048672" cy="60486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раев проект\00_uslov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764704"/>
            <a:ext cx="4528179" cy="56300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5452" y="2276872"/>
            <a:ext cx="7145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 истории деревни.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3861048"/>
            <a:ext cx="3799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Река межа</a:t>
            </a: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67544" y="332656"/>
            <a:ext cx="78488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Первое 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письменное упоминание о главной реке края –Меже,  относится к 1701 году , когда по Указу Петра Первого и приказу боярина Петра Салтыкова стольник Максим </a:t>
            </a:r>
            <a:r>
              <a:rPr kumimoji="0" lang="ru-RU" sz="20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Цызарев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тайно отправился от Витебска до верховья реки Западная Двина с тем, чтобы сделать подробный чертеж реки Западная Двина  и Межа с описанием сел. На чертеже Максима </a:t>
            </a:r>
            <a:r>
              <a:rPr kumimoji="0" lang="ru-RU" sz="20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Цызарева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значилась река Межа с крупными притоками.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er\Desktop\краеведение\250px-Strug_(boat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31840" y="3068960"/>
            <a:ext cx="3175000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00808"/>
            <a:ext cx="77768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…..Рекою </a:t>
            </a:r>
            <a:r>
              <a:rPr lang="ru-RU" dirty="0" err="1"/>
              <a:t>Межею</a:t>
            </a:r>
            <a:r>
              <a:rPr lang="ru-RU" dirty="0"/>
              <a:t> вниз по левую сторону от устья той реки Межи деревня Борки в 25 верстах. От деревни Борков пустая церковь Егорья в 37 верстах. От той церкви по правую сторону деревня Заборья в 12 верстах. </a:t>
            </a:r>
            <a:r>
              <a:rPr lang="ru-RU" b="1" dirty="0"/>
              <a:t>От той деревни по обе стороны реки Межи в версте две реки по правую сторону </a:t>
            </a:r>
            <a:r>
              <a:rPr lang="ru-RU" b="1" dirty="0" err="1"/>
              <a:t>Белейка</a:t>
            </a:r>
            <a:r>
              <a:rPr lang="ru-RU" b="1" dirty="0"/>
              <a:t>, а по левую </a:t>
            </a:r>
            <a:r>
              <a:rPr lang="ru-RU" b="1" dirty="0" err="1"/>
              <a:t>Ельша</a:t>
            </a:r>
            <a:r>
              <a:rPr lang="ru-RU" b="1" dirty="0"/>
              <a:t>, и те речки межуют с Московской стороны – с правую сторону Смоленский, а с левую Бельский уезды, с Польскою стороною с </a:t>
            </a:r>
            <a:r>
              <a:rPr lang="ru-RU" b="1" dirty="0" err="1"/>
              <a:t>Велижским</a:t>
            </a:r>
            <a:r>
              <a:rPr lang="ru-RU" b="1" dirty="0"/>
              <a:t> уездом. 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187624" y="189221"/>
            <a:ext cx="61926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Чертеж и описание, 1701 года, Декабря 11,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учиненное Стольником Максимом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Цызыревым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начав от Витебска вверх до вершин Двины реки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показанием сел, деревень, лесов и судов, по оной реке ходящих.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user\Desktop\краеведение\ZYR_VII_5_02_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47864" y="3717032"/>
            <a:ext cx="3528392" cy="27773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\Documents\фото\566.JPG"/>
          <p:cNvPicPr>
            <a:picLocks noChangeAspect="1" noChangeArrowheads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1772816"/>
            <a:ext cx="5400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500 метрах от </a:t>
            </a:r>
            <a:r>
              <a:rPr lang="ru-RU" sz="2800" b="1" dirty="0" err="1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Королевщины</a:t>
            </a: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в Межу впадает речка Ельша. Предание говорит, что польский король Баторий во время своего похода на Русь разбил шатер в устье реки Ельша, и отсюда эта местность получила название </a:t>
            </a:r>
            <a:r>
              <a:rPr lang="ru-RU" sz="2800" b="1" dirty="0" err="1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lang="ru-RU" sz="28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.</a:t>
            </a:r>
            <a:endParaRPr lang="ru-RU" sz="2800" dirty="0"/>
          </a:p>
        </p:txBody>
      </p:sp>
      <p:pic>
        <p:nvPicPr>
          <p:cNvPr id="7170" name="Picture 2" descr="C:\Users\user\Desktop\краеведение\x_515136c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2160" y="692696"/>
            <a:ext cx="2880320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764704"/>
            <a:ext cx="48245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Река Межа. –уникальное место, наша                                       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вечная святыня. О ней написано и сказано немало, но, обращаясь к реченьке,           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мы снова и снова открываем что-то новое, извлекаем из забытого и неизвестного черточки и крупицы своей исторической биографии</a:t>
            </a:r>
            <a:r>
              <a:rPr kumimoji="0" lang="ru-RU" sz="2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8" y="404664"/>
            <a:ext cx="3888432" cy="2653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1\информация с флэшки 13\58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3861048"/>
            <a:ext cx="4067944" cy="2712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1\информация с флэшки 13\59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3861048"/>
            <a:ext cx="3707674" cy="2471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раеведение\54256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4047" y="1628800"/>
            <a:ext cx="3936437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11671" y="4725144"/>
            <a:ext cx="453232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Подвесной мост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2" descr="C:\Users\user\Desktop\краеведение\x_902126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340768"/>
            <a:ext cx="4522898" cy="33927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15616" y="4797152"/>
            <a:ext cx="26506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Река Межа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1\Documents\фото\5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0907"/>
            <a:ext cx="9144000" cy="6837093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185719"/>
            <a:ext cx="80638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Дорогие друзья!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Мы приглашаем вас в путешествие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 нашей малой родине,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>
                <a:solidFill>
                  <a:schemeClr val="bg1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еревне</a:t>
            </a:r>
            <a:r>
              <a:rPr kumimoji="0" lang="ru-RU" sz="36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Добро пожаловать!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836712"/>
            <a:ext cx="856895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До революции деревня была очень маленькой, т. к. крестьяне жили на хуторах. С тех пор сохранились прежние названия этих хуторов, хотя люди там уже не живут. Но названия прочно вошли в жизнь людей. Например,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Киселево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каменный дом,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Дыманово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Кочурин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угол,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Синичино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– бывшие крестьянские хутора. Эти местные топонимы рассказывают о том, как жили люди до революции. Липки – бывшее барское имение (долгое время здесь сохранялась липовая аллея, в настоящее время от нее осталось несколько деревьев).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    Некоторые окрестные поля имеют такие названия, как Пустошка (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уражай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на этих полях был плохим, пустое место),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Крюцово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Адамова лощина,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Цацули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Растереб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Подгар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(горелое место),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Смогарка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(здесь располагалась смолокурня), Котово,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Бушня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    Близлежащие болота носят названия: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Бобовище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Чистик,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Сморун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Самые крупные реки – Межа,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Ельша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. Самые глубокие места на реке Межа называются вирами, провалами: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Политухин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вир,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Пенновский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вир. Излучины называют косами, например,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Бурыкина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коса. Места купания – Лучки (где река делает изгиб), Перевоз (когда-то в этом месте был паром).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    В Межу в окрестностях деревни впадает множество ручьев и речушек. Многие ручьи безымянны, а некоторые из ручьев и речки имеют названия: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Белейка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(местное название –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Бодулька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),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Кипельщинский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ручей (местное название –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Дымановская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речка), Черный ручей.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    По названиям окрестностей в деревне появились местные названия улиц и их частей. Северную часть деревни называют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Бушней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, южную – </a:t>
            </a:r>
            <a:r>
              <a:rPr lang="ru-RU" sz="2400" dirty="0" err="1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Зажогино</a:t>
            </a:r>
            <a:r>
              <a:rPr lang="ru-RU" sz="2400" dirty="0"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или Нижняя. </a:t>
            </a:r>
            <a:endParaRPr lang="ru-RU" sz="2400" dirty="0"/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1520" y="260648"/>
            <a:ext cx="85689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ea typeface="Times New Roman" pitchFamily="18" charset="0"/>
                <a:cs typeface="Lucida Sans Unicode" pitchFamily="34" charset="0"/>
              </a:rPr>
              <a:t>Деревня имеет небольшие размеры и потому официальных названий у улиц долгое время не было, но местные названия вошли в жизнь и память  людей. Они назывались: Почтовая, Молодежная, Центральная. Долгое время северную часть села называли Хутор (т. е. окраина, отдаленное место).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Monotype Corsiva" pitchFamily="66" charset="0"/>
                <a:cs typeface="Lucida Sans Unicode" pitchFamily="34" charset="0"/>
              </a:rPr>
              <a:t>В настоящее время в деревне 5 улиц  носят названия: Центральная, Школьная, Почтовая, Угловая, Береговая.</a:t>
            </a:r>
            <a:endParaRPr kumimoji="0" lang="ru-RU" sz="24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user\Desktop\краеведение\m_2b3785d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3033510"/>
            <a:ext cx="2170632" cy="161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 descr="C:\Users\user\Desktop\краеведение\217301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4941168"/>
            <a:ext cx="2166888" cy="1625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1" name="Picture 5" descr="C:\Users\user\Desktop\краеведение\8572504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47664" y="5085184"/>
            <a:ext cx="2172657" cy="1437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esktop\краеведение\x_c95dff2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3068960"/>
            <a:ext cx="2230973" cy="1669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1\Documents\фотки\DSCN075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404664"/>
            <a:ext cx="7416824" cy="556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347864" y="6021288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Улица Центральная</a:t>
            </a:r>
          </a:p>
        </p:txBody>
      </p:sp>
      <p:pic>
        <p:nvPicPr>
          <p:cNvPr id="4" name="Picture 2" descr="D:\1\Documents\фотки\DSCN07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35497" y="4053068"/>
            <a:ext cx="2880322" cy="2160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1\Documents\фотки\DSCN080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476672"/>
            <a:ext cx="7704856" cy="5778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030517" y="5301208"/>
            <a:ext cx="45455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Улица Центральная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краеведение\x_a9c2177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43808" y="6088559"/>
            <a:ext cx="442089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Улица Почтовая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краеведение\857250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31640" y="5589240"/>
            <a:ext cx="55446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Улица Школьная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краеведение\x_d826ad0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772816"/>
            <a:ext cx="3175363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4653136"/>
            <a:ext cx="78052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41044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самом центре деревни</a:t>
            </a:r>
          </a:p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–сельская библиотека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37310" y="1484784"/>
            <a:ext cx="57066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Культурно-досуговый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центр, </a:t>
            </a:r>
          </a:p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где проводятся массовые мероприятия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C:\Users\user\Desktop\краеведение\x_c95dff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2996952"/>
            <a:ext cx="3312368" cy="2478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11560" y="5949280"/>
            <a:ext cx="47984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Два продовольственных магазина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835696" y="1412776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372927" y="2424612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1650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    Вот уже много лет, как  пустует здание  </a:t>
            </a:r>
            <a:r>
              <a:rPr lang="ru-RU" sz="2000" dirty="0" err="1"/>
              <a:t>Королевщинской</a:t>
            </a:r>
            <a:r>
              <a:rPr lang="ru-RU" sz="2000" dirty="0"/>
              <a:t> школы, одной из старейших  школ области, которая была организована в далеком 1910 году.</a:t>
            </a:r>
          </a:p>
          <a:p>
            <a:r>
              <a:rPr lang="ru-RU" sz="2000" dirty="0"/>
              <a:t>   Нет, школу не закрыли, ее перевели в другое здание другого населенного пункта,  в 6 километрах от нашей деревни. С тех пор деревня «лишилась сердца».</a:t>
            </a:r>
          </a:p>
          <a:p>
            <a:endParaRPr lang="ru-RU" sz="2000" dirty="0"/>
          </a:p>
          <a:p>
            <a:r>
              <a:rPr lang="ru-RU" sz="2000" dirty="0"/>
              <a:t>    В одном из зданий деревни находится  краеведческий музей, в котором 3 </a:t>
            </a:r>
            <a:r>
              <a:rPr lang="ru-RU" sz="2000" dirty="0" smtClean="0"/>
              <a:t>экспозиции</a:t>
            </a:r>
            <a:r>
              <a:rPr lang="ru-RU" sz="2000" dirty="0"/>
              <a:t>: </a:t>
            </a:r>
            <a:r>
              <a:rPr lang="ru-RU" sz="2000" b="1" dirty="0"/>
              <a:t>-история </a:t>
            </a:r>
            <a:r>
              <a:rPr lang="ru-RU" sz="2000" b="1" dirty="0" err="1"/>
              <a:t>Королевщинской</a:t>
            </a:r>
            <a:r>
              <a:rPr lang="ru-RU" sz="2000" b="1" dirty="0"/>
              <a:t> школы</a:t>
            </a:r>
          </a:p>
          <a:p>
            <a:r>
              <a:rPr lang="ru-RU" sz="2000" b="1" dirty="0"/>
              <a:t>                      </a:t>
            </a:r>
            <a:r>
              <a:rPr lang="ru-RU" sz="2000" b="1" dirty="0" smtClean="0"/>
              <a:t>                       </a:t>
            </a:r>
            <a:r>
              <a:rPr lang="ru-RU" sz="2000" b="1" dirty="0"/>
              <a:t>-история крестьянского быта</a:t>
            </a:r>
          </a:p>
          <a:p>
            <a:r>
              <a:rPr lang="ru-RU" sz="2000" b="1" dirty="0"/>
              <a:t>                         -наш край в годы </a:t>
            </a:r>
            <a:r>
              <a:rPr lang="ru-RU" sz="2000" b="1" dirty="0" smtClean="0"/>
              <a:t>Великой </a:t>
            </a:r>
            <a:r>
              <a:rPr lang="ru-RU" sz="2000" b="1" dirty="0" smtClean="0"/>
              <a:t>отечественной </a:t>
            </a:r>
            <a:r>
              <a:rPr lang="ru-RU" sz="2000" b="1" dirty="0" smtClean="0"/>
              <a:t>войны</a:t>
            </a:r>
            <a:endParaRPr lang="ru-RU" sz="2000" b="1" dirty="0"/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4" name="Picture 5" descr="C:\Users\user\Desktop\краеведение\857250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4221088"/>
            <a:ext cx="4392488" cy="2468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краеведение\857250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36712"/>
            <a:ext cx="425041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4281" y="4941168"/>
            <a:ext cx="82010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Старое здании </a:t>
            </a:r>
            <a:r>
              <a:rPr lang="ru-RU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Королевщинской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школы</a:t>
            </a:r>
          </a:p>
          <a:p>
            <a:pPr algn="ctr"/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Ш</a:t>
            </a:r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кольный краеведческий музей</a:t>
            </a:r>
          </a:p>
        </p:txBody>
      </p:sp>
      <p:pic>
        <p:nvPicPr>
          <p:cNvPr id="1027" name="Picture 3" descr="C:\Users\user\Desktop\краеведение\x_c4e801d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260648"/>
            <a:ext cx="3429000" cy="456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772816"/>
            <a:ext cx="79025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Местоположение </a:t>
            </a:r>
          </a:p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Деревни </a:t>
            </a:r>
            <a:r>
              <a:rPr lang="ru-RU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королевщина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краеведение\Королевщинская СОШ музей\DSC002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627784" y="5661248"/>
            <a:ext cx="626469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Экспозиция музея</a:t>
            </a:r>
          </a:p>
          <a:p>
            <a:pPr algn="ctr"/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История </a:t>
            </a:r>
            <a:r>
              <a:rPr lang="ru-RU" sz="32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Королевщинской</a:t>
            </a:r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школы</a:t>
            </a:r>
          </a:p>
        </p:txBody>
      </p:sp>
    </p:spTree>
  </p:cSld>
  <p:clrMapOvr>
    <a:masterClrMapping/>
  </p:clrMapOvr>
  <p:transition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60648"/>
            <a:ext cx="471853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user\Desktop\краеведение\Королевщинская СОШ музей\DSC002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07904" y="2744924"/>
            <a:ext cx="5076056" cy="3807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-396552" y="5473005"/>
            <a:ext cx="48965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Экспозиция музея</a:t>
            </a:r>
          </a:p>
          <a:p>
            <a:pPr algn="ctr"/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История крестьянского</a:t>
            </a:r>
          </a:p>
          <a:p>
            <a:pPr algn="ctr"/>
            <a:r>
              <a:rPr lang="ru-RU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быта</a:t>
            </a:r>
          </a:p>
        </p:txBody>
      </p:sp>
    </p:spTree>
  </p:cSld>
  <p:clrMapOvr>
    <a:masterClrMapping/>
  </p:clrMapOvr>
  <p:transition>
    <p:strip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раеведение\Королевщинская СОШ музей\DSC0020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9330" y="5085184"/>
            <a:ext cx="55875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Экспозиция музея</a:t>
            </a:r>
          </a:p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«Наш край в годы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войны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69269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83568" y="489867"/>
            <a:ext cx="866551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музее есть экспозиция,  рассказывающая о том, что в годы войны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с 5 ноября 1942 года до 18 сентября 1943 года в  д.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старом здании школы был расположен  181 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оенно-полевой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хирургический  госпиталь,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котором находились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излечении тяжело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раненые бойцы 28-й и 43-й армий Калининского и Западного фронтов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Рисунок 1"/>
          <p:cNvPicPr>
            <a:picLocks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2708920"/>
            <a:ext cx="3971925" cy="2360612"/>
          </a:xfrm>
          <a:prstGeom prst="rect">
            <a:avLst/>
          </a:prstGeom>
          <a:noFill/>
        </p:spPr>
      </p:pic>
      <p:pic>
        <p:nvPicPr>
          <p:cNvPr id="1029" name="Picture 5" descr="DSC0035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8144" y="2276872"/>
            <a:ext cx="2376264" cy="316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67545" y="5598041"/>
            <a:ext cx="815682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все раненые бойцы вернулись в строй. Раны оказались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смертельными. Умерших  хоронили на гражданском кладбище </a:t>
            </a:r>
            <a:r>
              <a:rPr kumimoji="0" 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aseline="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C00000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N365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332656"/>
            <a:ext cx="6910983" cy="5183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83568" y="5538137"/>
            <a:ext cx="7992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центре </a:t>
            </a:r>
            <a:r>
              <a:rPr kumimoji="0" lang="ru-RU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д.Королевщина</a:t>
            </a:r>
            <a:r>
              <a:rPr kumimoji="0" 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на самом красивом месте располагается братское захоронение солдат великой войны.  Сюда в 1955 году перезахоронили с гражданского кладбища останки солдат , умерших в полевом госпитале.</a:t>
            </a:r>
            <a:endParaRPr kumimoji="0" lang="ru-RU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SC004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476672"/>
            <a:ext cx="4360625" cy="2451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SC0043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784" y="3429000"/>
            <a:ext cx="5513554" cy="3104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788024" y="548680"/>
            <a:ext cx="4048621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Почтить память погибших приходят </a:t>
            </a:r>
          </a:p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сюда </a:t>
            </a:r>
          </a:p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и стар и млад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95536" y="476672"/>
            <a:ext cx="84249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Деревня 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Нет здесь каких- либо особо приметных исторических памятников. Однако наша земля- свидетель и участник многих событий, оставивших свой след в нашей русской истории..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1\Documents\фото\DSCN08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1916832"/>
            <a:ext cx="6012160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9222" y="2204864"/>
            <a:ext cx="639469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Основные занятия</a:t>
            </a:r>
          </a:p>
          <a:p>
            <a:pPr algn="ctr"/>
            <a:r>
              <a:rPr lang="ru-RU"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населения</a:t>
            </a:r>
          </a:p>
        </p:txBody>
      </p:sp>
    </p:spTree>
  </p:cSld>
  <p:clrMapOvr>
    <a:masterClrMapping/>
  </p:clrMapOvr>
  <p:transition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404664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    Основное занятие жителей  </a:t>
            </a:r>
            <a:r>
              <a:rPr lang="ru-RU" sz="2000" dirty="0" err="1"/>
              <a:t>деревни-это</a:t>
            </a:r>
            <a:r>
              <a:rPr lang="ru-RU" sz="2000" dirty="0"/>
              <a:t> сельскохозяйственная деятельность:  растениеводство  и животноводство</a:t>
            </a:r>
          </a:p>
          <a:p>
            <a:r>
              <a:rPr lang="ru-RU" sz="2000" dirty="0"/>
              <a:t>   В личных подсобных хозяйствах разводят  лошадей, коров, овец, коз, свиней, кур, уток, гусей</a:t>
            </a:r>
          </a:p>
        </p:txBody>
      </p:sp>
      <p:pic>
        <p:nvPicPr>
          <p:cNvPr id="4098" name="Picture 2" descr="D:\краев проект\Attachments_nat3301978@mail.ru_2016-12-08_18-40-05\DSCF031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1754814"/>
            <a:ext cx="2040227" cy="1530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D:\краев проект\Attachments_nat3301978@mail.ru_2016-12-08_18-40-05\DSCF04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641358">
            <a:off x="7018299" y="2233636"/>
            <a:ext cx="2003715" cy="1502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D:\краев проект\image (3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4221088"/>
            <a:ext cx="1656184" cy="1847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D:\краев проект\image (1)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1124311">
            <a:off x="83924" y="2465762"/>
            <a:ext cx="1787691" cy="1340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D:\краев проект\image (5)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91880" y="4437112"/>
            <a:ext cx="2195736" cy="1640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3" name="Picture 7" descr="D:\краев проект\image (6)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300192" y="4365104"/>
            <a:ext cx="2304256" cy="161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D:\краев проект\image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499992" y="1700808"/>
            <a:ext cx="2071779" cy="1553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краев проект\x_ccc0d2e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2492896"/>
            <a:ext cx="4796763" cy="3597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D:\краев проект\eJ5DEuYGGd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0152" y="2348880"/>
            <a:ext cx="2779754" cy="3696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7544" y="620688"/>
            <a:ext cx="80544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В каждом подворье выращивают любимую и незаменимую </a:t>
            </a:r>
          </a:p>
          <a:p>
            <a:pPr algn="ctr"/>
            <a:r>
              <a:rPr lang="ru-RU" sz="2400" dirty="0"/>
              <a:t>культуру-картофель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\Documents\фото\566.JPG"/>
          <p:cNvPicPr>
            <a:picLocks noChangeAspect="1" noChangeArrowheads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404664"/>
            <a:ext cx="49685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Наши координаты: 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32240" y="404664"/>
            <a:ext cx="1565920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55°48'45'' </a:t>
            </a:r>
            <a:r>
              <a:rPr lang="ru-RU" dirty="0" err="1"/>
              <a:t>с.ш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31°44'54'' в.д.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052736"/>
            <a:ext cx="8532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172455, Тверская область, Жарковский район, д. </a:t>
            </a:r>
            <a:r>
              <a:rPr lang="ru-RU" sz="2400" dirty="0" err="1"/>
              <a:t>Королевщина</a:t>
            </a:r>
            <a:endParaRPr lang="ru-RU" sz="2400" dirty="0"/>
          </a:p>
        </p:txBody>
      </p:sp>
      <p:pic>
        <p:nvPicPr>
          <p:cNvPr id="3" name="Picture 2" descr="D:\краев проект\03_Tver_ad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1484784"/>
            <a:ext cx="7128792" cy="50443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краев проект\image (8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1844824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D:\краев проект\_gdCDbQkrEQ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92080" y="4437112"/>
            <a:ext cx="2755280" cy="206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D:\краев проект\Bf9pT0M0f2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5576" y="4509120"/>
            <a:ext cx="2731702" cy="2044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11560" y="404664"/>
            <a:ext cx="77448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На огородах и в парниках выращивают огурцы и томаты, </a:t>
            </a:r>
          </a:p>
          <a:p>
            <a:r>
              <a:rPr lang="ru-RU" sz="2400" dirty="0"/>
              <a:t>в открытом грунте - капусту, морковь, лук, перец, свеклу, </a:t>
            </a:r>
          </a:p>
          <a:p>
            <a:r>
              <a:rPr lang="ru-RU" sz="2400" dirty="0"/>
              <a:t>кабачки, тыкву, яблоки, сливы, черноплодную рябину</a:t>
            </a:r>
          </a:p>
        </p:txBody>
      </p:sp>
    </p:spTree>
  </p:cSld>
  <p:clrMapOvr>
    <a:masterClrMapping/>
  </p:clrMapOvr>
  <p:transition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краеведение\r7O32PqcfL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9539" y="908720"/>
            <a:ext cx="2352261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5085184"/>
            <a:ext cx="753661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Летом в лесу много грибов,  ягод и  лекарственных растений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3" name="Picture 3" descr="D:\краев проект\x_9c11aa7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8144" y="761877"/>
            <a:ext cx="2592288" cy="1944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D:\краев проект\f1b6edjXdqI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1840" y="332656"/>
            <a:ext cx="2435763" cy="1826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D:\краев проект\x_7dee129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7544" y="3140968"/>
            <a:ext cx="2304256" cy="1728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D:\краев проект\TVe4qN2E65c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47864" y="2708920"/>
            <a:ext cx="2232741" cy="222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 descr="D:\краев проект\x_b41035e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228184" y="3068960"/>
            <a:ext cx="2400267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1\Documents\фото от наташи\DSC0039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5" y="260649"/>
            <a:ext cx="3384375" cy="451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D:\1\Documents\фото от наташи\DSC003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1340768"/>
            <a:ext cx="451228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67544" y="4869160"/>
            <a:ext cx="82089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Лес в окрестности  деревни - это чистый воздух, хорошее настроение, отдых душой и телом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1\Documents\фото\56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8892480" cy="6237312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87824" y="6088559"/>
            <a:ext cx="549073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Окрестности деревни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748464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Приезжайте в деревню  на лето,</a:t>
            </a:r>
          </a:p>
          <a:p>
            <a:r>
              <a:rPr lang="ru-RU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Отыщите там свой уголок…</a:t>
            </a: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(Елена </a:t>
            </a:r>
            <a:r>
              <a:rPr lang="ru-RU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Шаламонова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132856"/>
            <a:ext cx="827617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Источники:</a:t>
            </a:r>
          </a:p>
          <a:p>
            <a:r>
              <a:rPr lang="ru-RU" sz="2800" dirty="0"/>
              <a:t>-материалы школьного краеведческого музея</a:t>
            </a:r>
          </a:p>
          <a:p>
            <a:r>
              <a:rPr lang="ru-RU" sz="2800" dirty="0"/>
              <a:t>-материалы районной газеты «Жарковский вестник»</a:t>
            </a:r>
          </a:p>
          <a:p>
            <a:r>
              <a:rPr lang="ru-RU" sz="2800" dirty="0"/>
              <a:t>-</a:t>
            </a:r>
            <a:r>
              <a:rPr lang="ru-RU" sz="2800" dirty="0" err="1"/>
              <a:t>онлайн</a:t>
            </a:r>
            <a:r>
              <a:rPr lang="ru-RU" sz="2800" dirty="0"/>
              <a:t> карты : </a:t>
            </a:r>
            <a:r>
              <a:rPr lang="en-US" sz="2800" dirty="0">
                <a:hlinkClick r:id="rId2"/>
              </a:rPr>
              <a:t>http://www.rusprofile.ru/id/3828766</a:t>
            </a:r>
            <a:r>
              <a:rPr lang="ru-RU" sz="2800" dirty="0"/>
              <a:t>,</a:t>
            </a:r>
          </a:p>
          <a:p>
            <a:r>
              <a:rPr lang="en-US" sz="2800" dirty="0">
                <a:hlinkClick r:id="rId3"/>
              </a:rPr>
              <a:t>http://maptver.narod.ru/1/253.html</a:t>
            </a:r>
            <a:endParaRPr lang="ru-RU" sz="2800" dirty="0"/>
          </a:p>
          <a:p>
            <a:r>
              <a:rPr lang="ru-RU" sz="2800" dirty="0"/>
              <a:t>-топографический атлас Тверской области</a:t>
            </a:r>
          </a:p>
          <a:p>
            <a:r>
              <a:rPr lang="ru-RU" sz="2800" dirty="0"/>
              <a:t>-фотографии местности</a:t>
            </a:r>
          </a:p>
          <a:p>
            <a:r>
              <a:rPr lang="ru-RU" sz="2800" dirty="0"/>
              <a:t>-</a:t>
            </a:r>
            <a:r>
              <a:rPr lang="ru-RU" sz="2800" dirty="0" err="1"/>
              <a:t>интернет-источники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28290" y="404664"/>
            <a:ext cx="8915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Информация путеводителя использовалась как краеведческий материал</a:t>
            </a:r>
          </a:p>
          <a:p>
            <a:r>
              <a:rPr lang="ru-RU" sz="2000" dirty="0"/>
              <a:t> на уроках в 6 классе при изучении темы «Основные типы населенных пунктов</a:t>
            </a:r>
            <a:r>
              <a:rPr lang="ru-RU" dirty="0"/>
              <a:t>»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раев проект\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196752"/>
            <a:ext cx="4536504" cy="39940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71600" y="188640"/>
            <a:ext cx="7382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Жарковский район  Карта административных районов </a:t>
            </a:r>
          </a:p>
          <a:p>
            <a:r>
              <a:rPr lang="ru-RU" sz="2400" dirty="0"/>
              <a:t>(фрагмент)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96136" y="4653136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Масштаб: в 1 см-13,5 км.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5949280"/>
            <a:ext cx="7291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Картосхема проезда , карта </a:t>
            </a:r>
            <a:r>
              <a:rPr lang="ru-RU" dirty="0" err="1"/>
              <a:t>онлайн</a:t>
            </a:r>
            <a:r>
              <a:rPr lang="ru-RU" dirty="0"/>
              <a:t>: </a:t>
            </a:r>
            <a:r>
              <a:rPr lang="en-US" dirty="0"/>
              <a:t>http://www.rusprofile.ru/id/3828766</a:t>
            </a: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BD18243_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332656"/>
            <a:ext cx="7658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51520" y="2182796"/>
            <a:ext cx="48965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Жарковском районе Тверской области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притаилась у тихой речки деревушка.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 В легком платочке июльского облака,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веснушках черемух смотрится она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тихую гладь воды местной речки..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Зимой – заснеженная, летом – утопающая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зелени листвы, манит к себе отдыхающих.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Это деревня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. Тот, кто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впервые слышит  это название, удивляется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его необычности и красоте. Название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действительно необычно и связано с истории-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ческими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событиями.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C:\Users\user\Desktop\краеведение\GmhMtdKxuL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848" y="548680"/>
            <a:ext cx="2587104" cy="720080"/>
          </a:xfrm>
          <a:prstGeom prst="rect">
            <a:avLst/>
          </a:prstGeom>
          <a:noFill/>
        </p:spPr>
      </p:pic>
      <p:pic>
        <p:nvPicPr>
          <p:cNvPr id="14342" name="Picture 6" descr="C:\Users\user\Desktop\краеведение\857250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8104" y="4437112"/>
            <a:ext cx="3245346" cy="1823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user\Desktop\краеведение\x_c95dff2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4088" y="1700808"/>
            <a:ext cx="3384376" cy="2532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1\Documents\фото\566.JPG"/>
          <p:cNvPicPr>
            <a:picLocks noChangeAspect="1" noChangeArrowheads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36004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1124744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Королевщина</a:t>
            </a: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 расположена почти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центре Восточно-Европейской равнины, в западной части Российской Федерации.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Согласно схеме экономического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Районирования , она входит в состав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Центрального района. Географическое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положение нашей местности своеобразно  и даже в отдельных особенностях  уникально. Расположена она в умеренных  широтах ,в зоне влияния воздушных масс  </a:t>
            </a:r>
            <a:r>
              <a:rPr lang="ru-RU" sz="2800" b="1" dirty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Атлантического океана.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80286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Природное окружение </a:t>
            </a:r>
          </a:p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Деревни </a:t>
            </a:r>
            <a:r>
              <a:rPr lang="ru-RU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Королевщина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1" descr="D:\1\информация с флэшки 13\5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140968"/>
            <a:ext cx="216024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D:\1\Documents\фото\DSCN825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3573016"/>
            <a:ext cx="2939818" cy="220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D:\1\Documents\фото\5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869160"/>
            <a:ext cx="2303748" cy="1535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D:\1\Documents\фото\5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068960"/>
            <a:ext cx="2303748" cy="1535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1\Documents\фото\566.JPG"/>
          <p:cNvPicPr>
            <a:picLocks noChangeAspect="1" noChangeArrowheads="1"/>
          </p:cNvPicPr>
          <p:nvPr/>
        </p:nvPicPr>
        <p:blipFill>
          <a:blip r:embed="rId2" cstate="email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774576"/>
            <a:ext cx="446449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Деревня лежит в бассейне реки Западная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Двина.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Орографически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– это один из наиболее  низких участков Восточно-Европейской  Равнины. 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Эти особенности физико-географического 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положения определяют основные черты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природы края- умеренно- континентальный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климат, широкое распространение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лесов.и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дерново-подзолистых почв.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Главное богатство нашего края, «зеленое 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золото», наша краса и гордость, наша любовь  и песня – это лес.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В окрестностях деревни- еловые, сосновые  леса с липой или дубом и заболоченные лесные земли.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    Ель холодостойкая порода, но может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страдать от  весенних заморозков.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D:\1\Documents\фото от наташи\DSC0039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764704"/>
            <a:ext cx="3873855" cy="5164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1527</Words>
  <Application>Microsoft Office PowerPoint</Application>
  <PresentationFormat>Экран (4:3)</PresentationFormat>
  <Paragraphs>151</Paragraphs>
  <Slides>44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149</cp:revision>
  <dcterms:created xsi:type="dcterms:W3CDTF">2015-02-09T12:04:25Z</dcterms:created>
  <dcterms:modified xsi:type="dcterms:W3CDTF">2024-11-12T07:30:15Z</dcterms:modified>
</cp:coreProperties>
</file>